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12192000"/>
  <p:custDataLst>
    <p:tags r:id="rId3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827da5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95d7a4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4afb23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6.xml"/><Relationship Id="rId2" Type="http://schemas.openxmlformats.org/officeDocument/2006/relationships/slide" Target="slide19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8beb4f5b?sp=1&amp;vcp=1&amp;pid=e1f21a0d5&amp;color=0,0,0&amp;vtp=1&amp;bt=1&amp;bbb=1"/>
          <p:cNvSpPr/>
          <p:nvPr/>
        </p:nvSpPr>
        <p:spPr>
          <a:xfrm>
            <a:off x="502920" y="1398622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2.可数名词不规则的复数变化形式</a:t>
            </a:r>
            <a:endParaRPr lang="en-US" altLang="zh-CN" sz="2400" dirty="0"/>
          </a:p>
        </p:txBody>
      </p:sp>
      <p:graphicFrame>
        <p:nvGraphicFramePr>
          <p:cNvPr id="11" name="P_6_BD#98beb4f5b?colgroup=17,18&amp;vcp=1&amp;pid=e1f21a0d5&amp;color=0,0,0&amp;vtp=1&amp;bbb=1&amp;hb=1"/>
          <p:cNvGraphicFramePr>
            <a:graphicFrameLocks noGrp="1"/>
          </p:cNvGraphicFramePr>
          <p:nvPr/>
        </p:nvGraphicFramePr>
        <p:xfrm>
          <a:off x="502920" y="2003395"/>
          <a:ext cx="11155680" cy="3912553"/>
        </p:xfrm>
        <a:graphic>
          <a:graphicData uri="http://schemas.openxmlformats.org/drawingml/2006/table">
            <a:tbl>
              <a:tblPr/>
              <a:tblGrid>
                <a:gridCol w="5486400"/>
                <a:gridCol w="56692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单复数同形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sheep;deer;Chinese;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Japanese;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means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改变内部元音字母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foot—feet;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mouse—mice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man—men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词尾发生变化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child—children;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—oxen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（公牛）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将复合名词的主体名词变为复数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passer-by—passers-by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当复合名词的第一部分为man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或woman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两部分皆变成复数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teacher—two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8beb4f5b?vcp=1&amp;pid=e1f21a0d5&amp;color=0,0,0&amp;mp=1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184645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98beb4f5b?vcp=1&amp;pid=e1f21a0d5&amp;color=0,0,0&amp;mp=1&amp;vtp=1&amp;bt=1&amp;bbb=1"/>
          <p:cNvSpPr/>
          <p:nvPr/>
        </p:nvSpPr>
        <p:spPr>
          <a:xfrm>
            <a:off x="502920" y="1755015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“某国人”的词变复数：中日不变英法变，其他要把-s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添。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Chinese—Chinese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Japanese—Japanese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Englishman—Englishmen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Frenchman—Frenchmen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American—Americans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Indian—Indians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只能修饰可数名词的词（组）有：few、a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few、several、many、a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great/good/large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number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of、numbers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of、quite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few。</a:t>
            </a:r>
            <a:endParaRPr lang="en-US" altLang="zh-CN" sz="100" dirty="0"/>
          </a:p>
        </p:txBody>
      </p:sp>
      <p:pic>
        <p:nvPicPr>
          <p:cNvPr id="5" name="P_6_BD#98beb4f5b?vcp=1&amp;pid=e1f21a0d5&amp;color=0,0,0&amp;mp=1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462775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9961050d?vcp=1&amp;pid=bef9fd41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9961050d?vcp=1&amp;pid=bef9fd419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不可数名词</a:t>
            </a:r>
            <a:endParaRPr lang="en-US" altLang="zh-CN" sz="2800" b="1" dirty="0"/>
          </a:p>
        </p:txBody>
      </p:sp>
      <p:sp>
        <p:nvSpPr>
          <p:cNvPr id="4" name="P_6#aca93b064?sp=1&amp;vcp=1&amp;pid=69961050d&amp;color=0,0,0&amp;vtp=1&amp;bbb=1"/>
          <p:cNvSpPr/>
          <p:nvPr/>
        </p:nvSpPr>
        <p:spPr>
          <a:xfrm>
            <a:off x="502920" y="1320800"/>
            <a:ext cx="11183112" cy="8428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不可数名词的量化表达</a:t>
            </a:r>
            <a:endParaRPr lang="en-US" altLang="zh-CN" sz="2400" dirty="0"/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不可数名词没有复数形式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，前面不能用不定冠词a/an或基数词来表示数量。</a:t>
            </a:r>
            <a:endParaRPr lang="en-US" altLang="zh-CN" sz="2400" dirty="0"/>
          </a:p>
        </p:txBody>
      </p:sp>
      <p:graphicFrame>
        <p:nvGraphicFramePr>
          <p:cNvPr id="13" name="P_6_BD#aca93b064?colgroup=20,15&amp;vcp=1&amp;pid=69961050d&amp;color=0,0,0&amp;vtp=1&amp;bbb=1&amp;hb=1"/>
          <p:cNvGraphicFramePr>
            <a:graphicFrameLocks noGrp="1"/>
          </p:cNvGraphicFramePr>
          <p:nvPr/>
        </p:nvGraphicFramePr>
        <p:xfrm>
          <a:off x="502920" y="2292477"/>
          <a:ext cx="11155680" cy="4118737"/>
        </p:xfrm>
        <a:graphic>
          <a:graphicData uri="http://schemas.openxmlformats.org/drawingml/2006/table">
            <a:tbl>
              <a:tblPr/>
              <a:tblGrid>
                <a:gridCol w="6364224"/>
                <a:gridCol w="4791456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6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用much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plenty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of等来表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示大概的数量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一些肉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许多牛奶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许多时间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20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用“数词或冠词+表计量的名词+of+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不可数名词”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来表示具体的数量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如果数量大于1时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表计量的名词变为复数形式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cup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coffee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一杯咖啡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glasses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water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两杯水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pieces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三张纸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aca93b064?vcp=1&amp;pid=69961050d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710278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aca93b064?vcp=1&amp;pid=69961050d&amp;color=0,0,0&amp;vtp=1&amp;bt=1&amp;bbb=1"/>
          <p:cNvSpPr/>
          <p:nvPr/>
        </p:nvSpPr>
        <p:spPr>
          <a:xfrm>
            <a:off x="502920" y="26109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既可作可数名词也可作不可数名词的词</a:t>
            </a:r>
            <a:endParaRPr lang="en-US" altLang="zh-CN" sz="100" dirty="0"/>
          </a:p>
        </p:txBody>
      </p:sp>
      <p:graphicFrame>
        <p:nvGraphicFramePr>
          <p:cNvPr id="14" name="P_6_BD#aca93b064?colgroup=5,3,3,5,5,5,3&amp;vcp=1&amp;pid=69961050d&amp;color=0,0,0&amp;vtp=1&amp;bbb=1"/>
          <p:cNvGraphicFramePr>
            <a:graphicFrameLocks noGrp="1"/>
          </p:cNvGraphicFramePr>
          <p:nvPr/>
        </p:nvGraphicFramePr>
        <p:xfrm>
          <a:off x="502920" y="3215674"/>
          <a:ext cx="11128248" cy="1487996"/>
        </p:xfrm>
        <a:graphic>
          <a:graphicData uri="http://schemas.openxmlformats.org/drawingml/2006/table">
            <a:tbl>
              <a:tblPr/>
              <a:tblGrid>
                <a:gridCol w="1828800"/>
                <a:gridCol w="1325880"/>
                <a:gridCol w="1325880"/>
                <a:gridCol w="1773936"/>
                <a:gridCol w="1773936"/>
                <a:gridCol w="1773936"/>
                <a:gridCol w="1325880"/>
              </a:tblGrid>
              <a:tr h="49866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glass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paper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chicken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房间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玻璃杯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试卷;文件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空间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玻璃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鸡肉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1f5fba81?vcp=1&amp;pid=3827da527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名词所有格考频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e1f5fba81?vcp=1&amp;pid=3827da527&amp;color=0,0,0&amp;tib=255,255,255&amp;iip=6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79999" y="996696"/>
            <a:ext cx="530352" cy="192024"/>
          </a:xfrm>
          <a:prstGeom prst="rect">
            <a:avLst/>
          </a:prstGeom>
        </p:spPr>
      </p:pic>
      <p:pic>
        <p:nvPicPr>
          <p:cNvPr id="4" name="C_5#bd2c802cf?vcp=1&amp;pid=e1f5fba81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bd2c802cf?vcp=1&amp;pid=e1f5fba81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名词所有格的构成</a:t>
            </a:r>
            <a:endParaRPr lang="en-US" altLang="zh-CN" sz="2800" b="1" dirty="0"/>
          </a:p>
        </p:txBody>
      </p:sp>
      <p:graphicFrame>
        <p:nvGraphicFramePr>
          <p:cNvPr id="15" name="P_6_BD#9b6b25ab7?colgroup=13,6,14&amp;vcp=1&amp;pid=bd2c802cf&amp;color=0,0,0&amp;vtp=1&amp;bbb=1"/>
          <p:cNvGraphicFramePr>
            <a:graphicFrameLocks noGrp="1"/>
          </p:cNvGraphicFramePr>
          <p:nvPr/>
        </p:nvGraphicFramePr>
        <p:xfrm>
          <a:off x="502920" y="1930400"/>
          <a:ext cx="11146536" cy="2931922"/>
        </p:xfrm>
        <a:graphic>
          <a:graphicData uri="http://schemas.openxmlformats.org/drawingml/2006/table">
            <a:tbl>
              <a:tblPr/>
              <a:tblGrid>
                <a:gridCol w="1764792"/>
                <a:gridCol w="2523744"/>
                <a:gridCol w="2258568"/>
                <a:gridCol w="4599432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加-'s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男孩的书包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复数名词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以-s结尾的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加-'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girls'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女子学校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不以-s结尾的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加-'s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men's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500-meter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race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男子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500米赛跑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9cc24436f?vcp=1&amp;pid=e1f5fba8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9cc24436f?vcp=1&amp;pid=e1f5fba81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名词所有格的用法</a:t>
            </a:r>
            <a:endParaRPr lang="en-US" altLang="zh-CN" sz="2800" b="1" dirty="0"/>
          </a:p>
        </p:txBody>
      </p:sp>
      <p:sp>
        <p:nvSpPr>
          <p:cNvPr id="4" name="P_6#1e1c06121?sp=1&amp;vcp=1&amp;pid=9cc24436f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1.表示有生命的名词的所有关系。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name那个女孩的名字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2.表示时间、距离、度量、价值、自然事物、国家、城镇等无生命事物的名词，也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可以用-'s或-'来构成所有格。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●five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minutes'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步行五分钟的距离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3.表示店铺、诊所、住宅等名称时，常在名词后加上-'s表示全称。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dentist's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在牙科诊所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e1c06121?sp=1&amp;vcp=1&amp;pid=9cc24436f&amp;color=0,0,0&amp;mp=1&amp;vtp=1&amp;bt=1&amp;bbb=1&amp;hb=1"/>
          <p:cNvSpPr/>
          <p:nvPr/>
        </p:nvSpPr>
        <p:spPr>
          <a:xfrm>
            <a:off x="502920" y="20229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4.表示两人或多人共有时，只在最后一个名词后加-'s；如果为各自所有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，则各个名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词后都要加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-'s。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安娜和玛丽的房间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（一间）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Anna's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Mary's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rooms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安娜的房间和玛丽的房间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（两间）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4fb461dc?vcp=1&amp;pid=3827da527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名词构词法考频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a4fb461dc?vcp=1&amp;pid=3827da527&amp;color=0,0,0&amp;tib=255,255,255&amp;iip=7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79999" y="996696"/>
            <a:ext cx="530352" cy="192024"/>
          </a:xfrm>
          <a:prstGeom prst="rect">
            <a:avLst/>
          </a:prstGeom>
        </p:spPr>
      </p:pic>
      <p:graphicFrame>
        <p:nvGraphicFramePr>
          <p:cNvPr id="18" name="P_5_BD#4d4403482?colgroup=8,7,18&amp;vcp=1&amp;pid=a4fb461dc&amp;color=0,0,0&amp;vtp=1&amp;bbb=1"/>
          <p:cNvGraphicFramePr>
            <a:graphicFrameLocks noGrp="1"/>
          </p:cNvGraphicFramePr>
          <p:nvPr/>
        </p:nvGraphicFramePr>
        <p:xfrm>
          <a:off x="502920" y="1435100"/>
          <a:ext cx="11164824" cy="3463547"/>
        </p:xfrm>
        <a:graphic>
          <a:graphicData uri="http://schemas.openxmlformats.org/drawingml/2006/table">
            <a:tbl>
              <a:tblPr/>
              <a:tblGrid>
                <a:gridCol w="2862072"/>
                <a:gridCol w="2404872"/>
                <a:gridCol w="58978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形容词→名词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-ness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sick—sickness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kind—kindness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-ity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active—activity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major—majority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distant—distance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present—presence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difficult—difficulty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honest—honesty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safe—safety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true—truth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wide—width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5_BD#4d4403482?colgroup=8,7,18&amp;vcp=1&amp;pid=a4fb461dc&amp;color=0,0,0&amp;mp=1&amp;vtp=1&amp;bt=1&amp;bbb=1"/>
          <p:cNvGraphicFramePr>
            <a:graphicFrameLocks noGrp="1"/>
          </p:cNvGraphicFramePr>
          <p:nvPr/>
        </p:nvGraphicFramePr>
        <p:xfrm>
          <a:off x="502920" y="1750792"/>
          <a:ext cx="11164824" cy="4429445"/>
        </p:xfrm>
        <a:graphic>
          <a:graphicData uri="http://schemas.openxmlformats.org/drawingml/2006/table">
            <a:tbl>
              <a:tblPr/>
              <a:tblGrid>
                <a:gridCol w="2862072"/>
                <a:gridCol w="2404872"/>
                <a:gridCol w="589788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动词→名词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teach—teacher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borrow—borrower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pollute—pollution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admit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—admission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-ment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improve—improvement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—agreement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act—actor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edit—editor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serve—service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free—freedom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—marriage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2" name="P_5_BD#4d4403482?colgroup=8,7,18&amp;vcp=1&amp;pid=a4fb461dc&amp;color=0,0,0&amp;mp=1&amp;vtp=1&amp;bt=1&amp;bbb=1"/>
          <p:cNvSpPr txBox="1"/>
          <p:nvPr/>
        </p:nvSpPr>
        <p:spPr>
          <a:xfrm>
            <a:off x="11052191" y="113433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f021b9b0?vcp=1&amp;pid=f95d7a4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名词的数</a:t>
            </a:r>
            <a:endParaRPr lang="en-US" altLang="zh-CN" sz="2800" dirty="0"/>
          </a:p>
        </p:txBody>
      </p:sp>
      <p:sp>
        <p:nvSpPr>
          <p:cNvPr id="3" name="QB_5_BD.1_1#ebe25f265?vcp=1&amp;pid=0f021b9b0&amp;color=0,0,0&amp;vtp=1&amp;bbb=1"/>
          <p:cNvSpPr/>
          <p:nvPr/>
        </p:nvSpPr>
        <p:spPr>
          <a:xfrm>
            <a:off x="502920" y="1320800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（sheep）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hill.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twelve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（month）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year．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Yaping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Yang!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（shoe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street.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</p:txBody>
      </p:sp>
      <p:sp>
        <p:nvSpPr>
          <p:cNvPr id="4" name="QB_5_AN.2_1#ebe25f265.blank?vcp=1&amp;pid=0f021b9b0&amp;color=0,0,0&amp;vpa=1&amp;vtp=1&amp;bbb=1"/>
          <p:cNvSpPr/>
          <p:nvPr/>
        </p:nvSpPr>
        <p:spPr>
          <a:xfrm>
            <a:off x="3839051" y="1280160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endParaRPr lang="en-US" altLang="zh-CN" sz="2400" dirty="0"/>
          </a:p>
        </p:txBody>
      </p:sp>
      <p:sp>
        <p:nvSpPr>
          <p:cNvPr id="6" name="QB_5_AN.4_1#ebe25f265.blank?vcp=1&amp;pid=0f021b9b0&amp;color=0,0,0&amp;vpa=2&amp;vtp=1&amp;bbb=1"/>
          <p:cNvSpPr/>
          <p:nvPr/>
        </p:nvSpPr>
        <p:spPr>
          <a:xfrm>
            <a:off x="3072289" y="1851660"/>
            <a:ext cx="11874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</a:t>
            </a:r>
            <a:endParaRPr lang="en-US" altLang="zh-CN" sz="2400" dirty="0"/>
          </a:p>
        </p:txBody>
      </p:sp>
      <p:sp>
        <p:nvSpPr>
          <p:cNvPr id="8" name="QB_5_AN.6_1#ebe25f265.blank?vcp=1&amp;pid=0f021b9b0&amp;color=0,0,0&amp;vpa=3&amp;vtp=1&amp;bbb=1"/>
          <p:cNvSpPr/>
          <p:nvPr/>
        </p:nvSpPr>
        <p:spPr>
          <a:xfrm>
            <a:off x="6858858" y="2410460"/>
            <a:ext cx="2674176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astronauts</a:t>
            </a:r>
            <a:endParaRPr lang="en-US" altLang="zh-CN" sz="2400" dirty="0"/>
          </a:p>
        </p:txBody>
      </p:sp>
      <p:sp>
        <p:nvSpPr>
          <p:cNvPr id="10" name="QB_5_AN.8_1#ebe25f265.blank?vcp=1&amp;pid=0f021b9b0&amp;color=0,0,0&amp;vpa=4&amp;vtp=1&amp;bbb=1"/>
          <p:cNvSpPr/>
          <p:nvPr/>
        </p:nvSpPr>
        <p:spPr>
          <a:xfrm>
            <a:off x="2899252" y="3528060"/>
            <a:ext cx="17073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shoe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bd5f5c9e6?vcp=1&amp;pid=0f021b9b0&amp;color=0,0,0&amp;vtp=1&amp;bt=1&amp;bbb=1"/>
          <p:cNvSpPr/>
          <p:nvPr/>
        </p:nvSpPr>
        <p:spPr>
          <a:xfrm>
            <a:off x="502920" y="20674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brush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（tooth）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Nowadays,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（story）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e-books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screen.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（shelf）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yard.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introduction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“double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reduction”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policy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（“双减”政策）,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（change）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homework.</a:t>
            </a:r>
            <a:endParaRPr lang="en-US" altLang="zh-CN" sz="2400" dirty="0"/>
          </a:p>
        </p:txBody>
      </p:sp>
      <p:sp>
        <p:nvSpPr>
          <p:cNvPr id="3" name="QB_5_AN.10_1#bd5f5c9e6.blank?vcp=1&amp;pid=0f021b9b0&amp;color=0,0,0&amp;vpa=5&amp;vtp=1&amp;bbb=1"/>
          <p:cNvSpPr/>
          <p:nvPr/>
        </p:nvSpPr>
        <p:spPr>
          <a:xfrm>
            <a:off x="3640043" y="2039495"/>
            <a:ext cx="863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teeth</a:t>
            </a:r>
            <a:endParaRPr lang="en-US" altLang="zh-CN" sz="2400" dirty="0"/>
          </a:p>
        </p:txBody>
      </p:sp>
      <p:sp>
        <p:nvSpPr>
          <p:cNvPr id="5" name="QB_5_AN.12_1#bd5f5c9e6.blank?vcp=1&amp;pid=0f021b9b0&amp;color=0,0,0&amp;vpa=6&amp;vtp=1&amp;bbb=1"/>
          <p:cNvSpPr/>
          <p:nvPr/>
        </p:nvSpPr>
        <p:spPr>
          <a:xfrm>
            <a:off x="4374039" y="2598295"/>
            <a:ext cx="10668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endParaRPr lang="en-US" altLang="zh-CN" sz="2400" dirty="0"/>
          </a:p>
        </p:txBody>
      </p:sp>
      <p:sp>
        <p:nvSpPr>
          <p:cNvPr id="7" name="QB_5_AN.14_1#bd5f5c9e6.blank?vcp=1&amp;pid=0f021b9b0&amp;color=0,0,0&amp;vpa=7&amp;vtp=1&amp;bbb=1"/>
          <p:cNvSpPr/>
          <p:nvPr/>
        </p:nvSpPr>
        <p:spPr>
          <a:xfrm>
            <a:off x="3132614" y="3715896"/>
            <a:ext cx="1135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shelves</a:t>
            </a:r>
            <a:endParaRPr lang="en-US" altLang="zh-CN" sz="2400" dirty="0"/>
          </a:p>
        </p:txBody>
      </p:sp>
      <p:sp>
        <p:nvSpPr>
          <p:cNvPr id="9" name="QB_5_AN.16_1#bd5f5c9e6.blank?vcp=1&amp;pid=0f021b9b0&amp;color=0,0,0&amp;vpa=8&amp;vtp=1&amp;bbb=1"/>
          <p:cNvSpPr/>
          <p:nvPr/>
        </p:nvSpPr>
        <p:spPr>
          <a:xfrm>
            <a:off x="1056163" y="4799205"/>
            <a:ext cx="1254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changes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938668eb?vcp=1&amp;pid=f95d7a4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名词所有格</a:t>
            </a:r>
            <a:endParaRPr lang="en-US" altLang="zh-CN" sz="2800" dirty="0"/>
          </a:p>
        </p:txBody>
      </p:sp>
      <p:sp>
        <p:nvSpPr>
          <p:cNvPr id="3" name="QB_5_BD.17_1#d65fd967f?vcp=1&amp;pid=6938668eb&amp;color=0,0,0&amp;vtp=1&amp;bbb=1"/>
          <p:cNvSpPr/>
          <p:nvPr/>
        </p:nvSpPr>
        <p:spPr>
          <a:xfrm>
            <a:off x="502920" y="13208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camping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（child）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1st.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pilot.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（Henry）.What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are!</a:t>
            </a:r>
            <a:endParaRPr lang="en-US" altLang="zh-CN" sz="2400" dirty="0"/>
          </a:p>
        </p:txBody>
      </p:sp>
      <p:sp>
        <p:nvSpPr>
          <p:cNvPr id="4" name="QB_5_AN.18_1#d65fd967f.blank?vcp=1&amp;pid=6938668eb&amp;color=0,0,0&amp;vpa=9&amp;vtp=1&amp;bbb=1"/>
          <p:cNvSpPr/>
          <p:nvPr/>
        </p:nvSpPr>
        <p:spPr>
          <a:xfrm>
            <a:off x="6054122" y="1292860"/>
            <a:ext cx="1586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endParaRPr lang="en-US" altLang="zh-CN" sz="2400" dirty="0"/>
          </a:p>
        </p:txBody>
      </p:sp>
      <p:sp>
        <p:nvSpPr>
          <p:cNvPr id="6" name="QB_5_AN.20_1#d65fd967f.blank?vcp=1&amp;pid=6938668eb&amp;color=0,0,0&amp;vpa=10&amp;vtp=1&amp;bbb=1"/>
          <p:cNvSpPr/>
          <p:nvPr/>
        </p:nvSpPr>
        <p:spPr>
          <a:xfrm>
            <a:off x="862488" y="1838960"/>
            <a:ext cx="256597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Peter's</a:t>
            </a:r>
            <a:endParaRPr lang="en-US" altLang="zh-CN" sz="2400" dirty="0"/>
          </a:p>
        </p:txBody>
      </p:sp>
      <p:sp>
        <p:nvSpPr>
          <p:cNvPr id="8" name="QB_5_AN.22_1#d65fd967f.blank?vcp=1&amp;pid=6938668eb&amp;color=0,0,0&amp;vpa=11&amp;vtp=1&amp;bbb=1"/>
          <p:cNvSpPr/>
          <p:nvPr/>
        </p:nvSpPr>
        <p:spPr>
          <a:xfrm>
            <a:off x="4069873" y="2934970"/>
            <a:ext cx="12525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Henry's</a:t>
            </a:r>
            <a:endParaRPr lang="en-US" altLang="zh-CN" sz="2400" dirty="0"/>
          </a:p>
        </p:txBody>
      </p:sp>
      <p:sp>
        <p:nvSpPr>
          <p:cNvPr id="9" name="QB_5_BD.23_1#ad63cf461?sp=1&amp;vcp=1&amp;pid=6938668eb&amp;color=0,0,0&amp;vtp=1&amp;bbb=1"/>
          <p:cNvSpPr/>
          <p:nvPr/>
        </p:nvSpPr>
        <p:spPr>
          <a:xfrm>
            <a:off x="502920" y="35170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high-speed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railway.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（hour）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ride.</a:t>
            </a:r>
            <a:endParaRPr lang="en-US" altLang="zh-CN" sz="2400" dirty="0"/>
          </a:p>
        </p:txBody>
      </p:sp>
      <p:sp>
        <p:nvSpPr>
          <p:cNvPr id="10" name="QB_5_AN.24_1#ad63cf461.blank?vcp=1&amp;pid=6938668eb&amp;color=0,0,0&amp;vpa=12&amp;vtp=1&amp;bbb=1"/>
          <p:cNvSpPr/>
          <p:nvPr/>
        </p:nvSpPr>
        <p:spPr>
          <a:xfrm>
            <a:off x="3543459" y="4026281"/>
            <a:ext cx="1050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hours'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9729ec9?vcp=1&amp;pid=f95d7a4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名词词义辨析</a:t>
            </a:r>
            <a:endParaRPr lang="en-US" altLang="zh-CN" sz="2800" dirty="0"/>
          </a:p>
        </p:txBody>
      </p:sp>
      <p:graphicFrame>
        <p:nvGraphicFramePr>
          <p:cNvPr id="23" name="QM_5_BD.25_1#8cf165f80?colgroup=36&amp;vcp=1&amp;pid=319729ec9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purpose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instruction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energy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treasure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26_1#6cabae8c3?vcp=1&amp;pid=8cf165f80&amp;color=0,0,0&amp;vtp=1&amp;bbb=1"/>
          <p:cNvSpPr/>
          <p:nvPr/>
        </p:nvSpPr>
        <p:spPr>
          <a:xfrm>
            <a:off x="502920" y="2070100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lunch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achieve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communication.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Traditional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nation.</a:t>
            </a:r>
            <a:endParaRPr lang="en-US" altLang="zh-CN" sz="2400" dirty="0"/>
          </a:p>
        </p:txBody>
      </p:sp>
      <p:sp>
        <p:nvSpPr>
          <p:cNvPr id="5" name="QB_6_AN.27_1#6cabae8c3.blank?vcp=1&amp;pid=8cf165f80&amp;color=0,0,0&amp;vpa=13&amp;vtp=1&amp;bbb=1"/>
          <p:cNvSpPr/>
          <p:nvPr/>
        </p:nvSpPr>
        <p:spPr>
          <a:xfrm>
            <a:off x="7907813" y="2029460"/>
            <a:ext cx="1100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endParaRPr lang="en-US" altLang="zh-CN" sz="2400" dirty="0"/>
          </a:p>
        </p:txBody>
      </p:sp>
      <p:sp>
        <p:nvSpPr>
          <p:cNvPr id="7" name="QB_6_AN.29_1#6cabae8c3.blank?vcp=1&amp;pid=8cf165f80&amp;color=0,0,0&amp;vpa=14&amp;vtp=1&amp;bbb=1"/>
          <p:cNvSpPr/>
          <p:nvPr/>
        </p:nvSpPr>
        <p:spPr>
          <a:xfrm>
            <a:off x="1526064" y="2588260"/>
            <a:ext cx="1271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purpose</a:t>
            </a:r>
            <a:endParaRPr lang="en-US" altLang="zh-CN" sz="2400" dirty="0"/>
          </a:p>
        </p:txBody>
      </p:sp>
      <p:sp>
        <p:nvSpPr>
          <p:cNvPr id="9" name="QB_6_AN.31_1#6cabae8c3.blank?vcp=1&amp;pid=8cf165f80&amp;color=0,0,0&amp;vpa=15&amp;vtp=1&amp;bbb=1"/>
          <p:cNvSpPr/>
          <p:nvPr/>
        </p:nvSpPr>
        <p:spPr>
          <a:xfrm>
            <a:off x="6231795" y="3696970"/>
            <a:ext cx="1292289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treasure</a:t>
            </a:r>
            <a:endParaRPr lang="en-US" altLang="zh-CN" sz="2400" dirty="0"/>
          </a:p>
        </p:txBody>
      </p:sp>
      <p:sp>
        <p:nvSpPr>
          <p:cNvPr id="10" name="QB_6_BD.32_1#b52ae458c?sp=1&amp;vcp=1&amp;pid=8cf165f80&amp;color=0,0,0&amp;vtp=1&amp;bbb=1"/>
          <p:cNvSpPr/>
          <p:nvPr/>
        </p:nvSpPr>
        <p:spPr>
          <a:xfrm>
            <a:off x="502920" y="42663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perfectly?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B_6_AN.33_1#b52ae458c.blank?vcp=1&amp;pid=8cf165f80&amp;color=0,0,0&amp;vpa=16&amp;vtp=1&amp;bbb=1"/>
          <p:cNvSpPr/>
          <p:nvPr/>
        </p:nvSpPr>
        <p:spPr>
          <a:xfrm>
            <a:off x="4679664" y="4775581"/>
            <a:ext cx="176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instructions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d0bdf508?vcp=1&amp;pid=f95d7a4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考点4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名词词性转化</a:t>
            </a:r>
            <a:endParaRPr lang="en-US" altLang="zh-CN" sz="2800" dirty="0"/>
          </a:p>
        </p:txBody>
      </p:sp>
      <p:sp>
        <p:nvSpPr>
          <p:cNvPr id="3" name="QB_5_BD.34_1#e4ec3633c?vcp=1&amp;pid=3d0bdf508&amp;color=0,0,0&amp;vtp=1&amp;bbb=1"/>
          <p:cNvSpPr/>
          <p:nvPr/>
        </p:nvSpPr>
        <p:spPr>
          <a:xfrm>
            <a:off x="502920" y="1320800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（health）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（tour）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（independence）.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（interest）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pets.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（safe）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endParaRPr lang="en-US" altLang="zh-CN" sz="2400" dirty="0"/>
          </a:p>
        </p:txBody>
      </p:sp>
      <p:sp>
        <p:nvSpPr>
          <p:cNvPr id="4" name="QB_5_AN.35_1#e4ec3633c.blank?vcp=1&amp;pid=3d0bdf508&amp;color=0,0,0&amp;vpa=17&amp;vtp=1&amp;bbb=1"/>
          <p:cNvSpPr/>
          <p:nvPr/>
        </p:nvSpPr>
        <p:spPr>
          <a:xfrm>
            <a:off x="5964714" y="1280160"/>
            <a:ext cx="1185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healthy</a:t>
            </a:r>
            <a:endParaRPr lang="en-US" altLang="zh-CN" sz="2400" dirty="0"/>
          </a:p>
        </p:txBody>
      </p:sp>
      <p:sp>
        <p:nvSpPr>
          <p:cNvPr id="6" name="QB_5_AN.37_1#e4ec3633c.blank?vcp=1&amp;pid=3d0bdf508&amp;color=0,0,0&amp;vpa=18&amp;vtp=1&amp;bbb=1"/>
          <p:cNvSpPr/>
          <p:nvPr/>
        </p:nvSpPr>
        <p:spPr>
          <a:xfrm>
            <a:off x="2232502" y="1851660"/>
            <a:ext cx="1203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tourists</a:t>
            </a:r>
            <a:endParaRPr lang="en-US" altLang="zh-CN" sz="2400" dirty="0"/>
          </a:p>
        </p:txBody>
      </p:sp>
      <p:sp>
        <p:nvSpPr>
          <p:cNvPr id="8" name="QB_5_AN.39_1#e4ec3633c.blank?vcp=1&amp;pid=3d0bdf508&amp;color=0,0,0&amp;vpa=19&amp;vtp=1&amp;bbb=1"/>
          <p:cNvSpPr/>
          <p:nvPr/>
        </p:nvSpPr>
        <p:spPr>
          <a:xfrm>
            <a:off x="3733704" y="2397760"/>
            <a:ext cx="1830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independent</a:t>
            </a:r>
            <a:endParaRPr lang="en-US" altLang="zh-CN" sz="2400" dirty="0"/>
          </a:p>
        </p:txBody>
      </p:sp>
      <p:sp>
        <p:nvSpPr>
          <p:cNvPr id="10" name="QB_5_AN.41_1#e4ec3633c.blank?vcp=1&amp;pid=3d0bdf508&amp;color=0,0,0&amp;vpa=20&amp;vtp=1&amp;bbb=1"/>
          <p:cNvSpPr/>
          <p:nvPr/>
        </p:nvSpPr>
        <p:spPr>
          <a:xfrm>
            <a:off x="1726089" y="2969260"/>
            <a:ext cx="1501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interested</a:t>
            </a:r>
            <a:endParaRPr lang="en-US" altLang="zh-CN" sz="2400" dirty="0"/>
          </a:p>
        </p:txBody>
      </p:sp>
      <p:sp>
        <p:nvSpPr>
          <p:cNvPr id="12" name="QB_5_AN.43_1#e4ec3633c.blank?vcp=1&amp;pid=3d0bdf508&amp;color=0,0,0&amp;vpa=21&amp;vtp=1&amp;bbb=1"/>
          <p:cNvSpPr/>
          <p:nvPr/>
        </p:nvSpPr>
        <p:spPr>
          <a:xfrm>
            <a:off x="5309076" y="3493770"/>
            <a:ext cx="982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d4e426d?vcp=1&amp;pid=f95d7a42e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QB_5_BD.44_1#8ec02ba6d?vcp=1&amp;pid=abd4e426d&amp;color=0,0,0&amp;vtp=1&amp;bbb=1"/>
          <p:cNvSpPr/>
          <p:nvPr/>
        </p:nvSpPr>
        <p:spPr>
          <a:xfrm>
            <a:off x="502920" y="1320800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（news）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us．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elephant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Thailand's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（symbol）.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（father）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（Brown）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（month）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（excite）.</a:t>
            </a:r>
            <a:endParaRPr lang="en-US" altLang="zh-CN" sz="2400" dirty="0"/>
          </a:p>
        </p:txBody>
      </p:sp>
      <p:sp>
        <p:nvSpPr>
          <p:cNvPr id="4" name="QB_5_AN.45_1#8ec02ba6d.blank?vcp=1&amp;pid=abd4e426d&amp;color=0,0,0&amp;vpa=22&amp;vtp=1&amp;bbb=1"/>
          <p:cNvSpPr/>
          <p:nvPr/>
        </p:nvSpPr>
        <p:spPr>
          <a:xfrm>
            <a:off x="6773386" y="1292860"/>
            <a:ext cx="8651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endParaRPr lang="en-US" altLang="zh-CN" sz="2400" dirty="0"/>
          </a:p>
        </p:txBody>
      </p:sp>
      <p:sp>
        <p:nvSpPr>
          <p:cNvPr id="6" name="QB_5_AN.47_1#8ec02ba6d.blank?vcp=1&amp;pid=abd4e426d&amp;color=0,0,0&amp;vpa=23&amp;vtp=1&amp;bbb=1"/>
          <p:cNvSpPr/>
          <p:nvPr/>
        </p:nvSpPr>
        <p:spPr>
          <a:xfrm>
            <a:off x="5471001" y="1838960"/>
            <a:ext cx="1271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symbols</a:t>
            </a:r>
            <a:endParaRPr lang="en-US" altLang="zh-CN" sz="2400" dirty="0"/>
          </a:p>
        </p:txBody>
      </p:sp>
      <p:sp>
        <p:nvSpPr>
          <p:cNvPr id="8" name="QB_5_AN.49_1#8ec02ba6d.blank?vcp=1&amp;pid=abd4e426d&amp;color=0,0,0&amp;vpa=24&amp;vtp=1&amp;bbb=1"/>
          <p:cNvSpPr/>
          <p:nvPr/>
        </p:nvSpPr>
        <p:spPr>
          <a:xfrm>
            <a:off x="3062764" y="2410460"/>
            <a:ext cx="1219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father's</a:t>
            </a:r>
            <a:endParaRPr lang="en-US" altLang="zh-CN" sz="2400" dirty="0"/>
          </a:p>
        </p:txBody>
      </p:sp>
      <p:sp>
        <p:nvSpPr>
          <p:cNvPr id="9" name="QB_5_AN.50_1#8ec02ba6d.blank?vcp=1&amp;pid=abd4e426d&amp;color=0,0,0&amp;vpa=25&amp;vtp=1&amp;bbb=1"/>
          <p:cNvSpPr/>
          <p:nvPr/>
        </p:nvSpPr>
        <p:spPr>
          <a:xfrm>
            <a:off x="9711213" y="2410460"/>
            <a:ext cx="12152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Browns</a:t>
            </a:r>
            <a:endParaRPr lang="en-US" altLang="zh-CN" sz="2400" dirty="0"/>
          </a:p>
        </p:txBody>
      </p:sp>
      <p:sp>
        <p:nvSpPr>
          <p:cNvPr id="11" name="QB_5_AN.52_1#8ec02ba6d.blank?vcp=1&amp;pid=abd4e426d&amp;color=0,0,0&amp;vpa=26&amp;vtp=1&amp;bbb=1"/>
          <p:cNvSpPr/>
          <p:nvPr/>
        </p:nvSpPr>
        <p:spPr>
          <a:xfrm>
            <a:off x="3413029" y="3528060"/>
            <a:ext cx="12715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months'</a:t>
            </a:r>
            <a:endParaRPr lang="en-US" altLang="zh-CN" sz="2400" dirty="0"/>
          </a:p>
        </p:txBody>
      </p:sp>
      <p:sp>
        <p:nvSpPr>
          <p:cNvPr id="13" name="QB_5_AN.54_1#8ec02ba6d.blank?vcp=1&amp;pid=abd4e426d&amp;color=0,0,0&amp;vpa=27&amp;vtp=1&amp;bbb=1"/>
          <p:cNvSpPr/>
          <p:nvPr/>
        </p:nvSpPr>
        <p:spPr>
          <a:xfrm>
            <a:off x="1911827" y="4624070"/>
            <a:ext cx="1624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excitement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468f58428?sp=1&amp;vcp=1&amp;pid=abd4e426d&amp;color=0,0,0&amp;vtp=1&amp;bt=1&amp;bbb=1"/>
          <p:cNvSpPr/>
          <p:nvPr/>
        </p:nvSpPr>
        <p:spPr>
          <a:xfrm>
            <a:off x="502920" y="2314037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Ben?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walk.</a:t>
            </a:r>
            <a:endParaRPr lang="en-US" altLang="zh-CN" sz="2400" dirty="0"/>
          </a:p>
        </p:txBody>
      </p:sp>
      <p:sp>
        <p:nvSpPr>
          <p:cNvPr id="3" name="QB_5_AN.56_1#468f58428.blank?vcp=1&amp;pid=abd4e426d&amp;color=0,0,0&amp;vpa=28&amp;vtp=1&amp;bbb=1"/>
          <p:cNvSpPr/>
          <p:nvPr/>
        </p:nvSpPr>
        <p:spPr>
          <a:xfrm>
            <a:off x="4692047" y="2823307"/>
            <a:ext cx="340518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ten-minute/ten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minutes'</a:t>
            </a:r>
            <a:endParaRPr lang="en-US" altLang="zh-CN" sz="2400" dirty="0"/>
          </a:p>
        </p:txBody>
      </p:sp>
      <p:sp>
        <p:nvSpPr>
          <p:cNvPr id="4" name="QB_5_BD.57_1#92e71d284?vcp=1&amp;pid=abd4e426d&amp;color=0,0,0&amp;vtp=1&amp;bbb=1&amp;hb=1"/>
          <p:cNvSpPr/>
          <p:nvPr/>
        </p:nvSpPr>
        <p:spPr>
          <a:xfrm>
            <a:off x="502920" y="3410682"/>
            <a:ext cx="11183112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43%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（act）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5_AN.58_1#92e71d284.blank?vcp=1&amp;pid=abd4e426d&amp;color=0,0,0&amp;vpa=29&amp;vtp=1&amp;bbb=1"/>
          <p:cNvSpPr/>
          <p:nvPr/>
        </p:nvSpPr>
        <p:spPr>
          <a:xfrm>
            <a:off x="4067651" y="3941542"/>
            <a:ext cx="10160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1#ee77dcba6?vcp=1&amp;pid=d4afb2392&amp;color=0,0,0&amp;vtp=1&amp;bt=1&amp;bbb=1"/>
          <p:cNvSpPr/>
          <p:nvPr/>
        </p:nvSpPr>
        <p:spPr>
          <a:xfrm>
            <a:off x="502920" y="142405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[2024宁波三模]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27" name="QM_4_BD.59_2#ee77dcba6?colgroup=36&amp;vcp=1&amp;pid=d4afb2392&amp;color=0,0,0&amp;vtp=1&amp;bbb=1"/>
          <p:cNvGraphicFramePr>
            <a:graphicFrameLocks noGrp="1"/>
          </p:cNvGraphicFramePr>
          <p:nvPr/>
        </p:nvGraphicFramePr>
        <p:xfrm>
          <a:off x="502920" y="2585087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4_BD.59_3#ee77dcba6?sp=1&amp;vcp=1&amp;pid=d4afb2392&amp;color=0,0,0&amp;vtp=1&amp;bbb=1&amp;hb=1"/>
          <p:cNvSpPr/>
          <p:nvPr/>
        </p:nvSpPr>
        <p:spPr>
          <a:xfrm>
            <a:off x="502920" y="3207387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celebrated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French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celebrated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January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fools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5" name="QM_4_AN.60_1#ee77dcba6.blank?vcp=1&amp;pid=d4afb2392&amp;color=0,0,0&amp;vpa=30&amp;vtp=1&amp;bbb=1"/>
          <p:cNvSpPr/>
          <p:nvPr/>
        </p:nvSpPr>
        <p:spPr>
          <a:xfrm>
            <a:off x="1607027" y="5380357"/>
            <a:ext cx="1370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excitedly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61_1#ee77dcba6?htil=1&amp;vcp=1&amp;pid=d4afb239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9684" y="936576"/>
            <a:ext cx="192024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61_2#ee77dcba6?htil=1&amp;sp=1&amp;vcp=1&amp;pid=d4afb2392&amp;color=0,0,0&amp;vtp=1&amp;bt=1&amp;bbb=1&amp;hb=1&amp;hs=1"/>
          <p:cNvSpPr/>
          <p:nvPr/>
        </p:nvSpPr>
        <p:spPr>
          <a:xfrm>
            <a:off x="502920" y="900000"/>
            <a:ext cx="91257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funniest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tricks.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clocks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endParaRPr lang="en-US" altLang="zh-CN" sz="2400" dirty="0"/>
          </a:p>
        </p:txBody>
      </p:sp>
      <p:sp>
        <p:nvSpPr>
          <p:cNvPr id="4" name="QM_4_BD.61_3#ee77dcba6?htil=1&amp;sp=1&amp;vcp=1&amp;pid=d4afb2392&amp;color=0,0,0&amp;vtp=1&amp;bbb=1&amp;hb=1&amp;hs=1"/>
          <p:cNvSpPr/>
          <p:nvPr/>
        </p:nvSpPr>
        <p:spPr>
          <a:xfrm>
            <a:off x="503995" y="3651200"/>
            <a:ext cx="11184010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Fool's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anybody's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limit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（限制）—you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joke's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you!</a:t>
            </a:r>
            <a:endParaRPr lang="en-US" altLang="zh-CN" sz="2400" dirty="0"/>
          </a:p>
        </p:txBody>
      </p:sp>
      <p:sp>
        <p:nvSpPr>
          <p:cNvPr id="5" name="QM_4_AN.62_1#ee77dcba6.blank?vcp=1&amp;pid=d4afb2392&amp;color=0,0,0&amp;vpa=31&amp;vtp=1&amp;bbb=1"/>
          <p:cNvSpPr/>
          <p:nvPr/>
        </p:nvSpPr>
        <p:spPr>
          <a:xfrm>
            <a:off x="6393338" y="1968070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endParaRPr lang="en-US" altLang="zh-CN" sz="2400" dirty="0"/>
          </a:p>
        </p:txBody>
      </p:sp>
      <p:sp>
        <p:nvSpPr>
          <p:cNvPr id="6" name="QM_4_AN.63_1#ee77dcba6.blank?vcp=1&amp;pid=d4afb2392&amp;color=0,0,0&amp;vpa=32&amp;vtp=1&amp;bbb=1"/>
          <p:cNvSpPr/>
          <p:nvPr/>
        </p:nvSpPr>
        <p:spPr>
          <a:xfrm>
            <a:off x="4635463" y="2506931"/>
            <a:ext cx="1511300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wakes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7" name="QM_4_AN.64_1#ee77dcba6.blank?vcp=1&amp;pid=d4afb2392&amp;color=0,0,0&amp;vpa=33&amp;vtp=1&amp;bbb=1"/>
          <p:cNvSpPr/>
          <p:nvPr/>
        </p:nvSpPr>
        <p:spPr>
          <a:xfrm>
            <a:off x="3259102" y="4182061"/>
            <a:ext cx="8477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sides</a:t>
            </a:r>
            <a:endParaRPr lang="en-US" altLang="zh-CN" sz="2400" dirty="0"/>
          </a:p>
        </p:txBody>
      </p:sp>
      <p:sp>
        <p:nvSpPr>
          <p:cNvPr id="8" name="QM_4_AN.65_1#ee77dcba6.blank?vcp=1&amp;pid=d4afb2392&amp;color=0,0,0&amp;vpa=34&amp;vtp=1&amp;bbb=1"/>
          <p:cNvSpPr/>
          <p:nvPr/>
        </p:nvSpPr>
        <p:spPr>
          <a:xfrm>
            <a:off x="7002427" y="4740861"/>
            <a:ext cx="10438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endParaRPr lang="en-US" altLang="zh-CN" sz="2400" dirty="0"/>
          </a:p>
        </p:txBody>
      </p:sp>
      <p:sp>
        <p:nvSpPr>
          <p:cNvPr id="9" name="QM_4_EX.66_1#ee77dcba6?vcp=1&amp;pid=d4afb2392&amp;color=0,0,0&amp;vtp=1&amp;bbb=1&amp;hs=1"/>
          <p:cNvSpPr/>
          <p:nvPr/>
        </p:nvSpPr>
        <p:spPr>
          <a:xfrm>
            <a:off x="502920" y="584163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本文介绍了愚人节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M_4_BD.61_2#ee77dcba6?htil=1&amp;sp=1&amp;vcp=1&amp;pid=d4afb2392&amp;color=0,0,0&amp;vtp=1&amp;bt=1&amp;bbb=1&amp;hb=1&amp;hs=1"/>
          <p:cNvSpPr/>
          <p:nvPr/>
        </p:nvSpPr>
        <p:spPr>
          <a:xfrm>
            <a:off x="503995" y="2547571"/>
            <a:ext cx="11184010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asleep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scream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7_1#d7ad2c65b?vcp=1&amp;pid=d4afb2392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67_2#d7ad2c65b?sp=1&amp;vcp=1&amp;pid=d4afb2392&amp;color=0,0,0&amp;vtp=1&amp;bbb=1&amp;hb=1"/>
          <p:cNvSpPr/>
          <p:nvPr/>
        </p:nvSpPr>
        <p:spPr>
          <a:xfrm>
            <a:off x="502920" y="144038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[2024杭州拱墅区二模]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Wujiang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—Tongling.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”.It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（child）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owner.</a:t>
            </a:r>
            <a:endParaRPr lang="en-US" altLang="zh-CN" sz="2400" dirty="0"/>
          </a:p>
        </p:txBody>
      </p:sp>
      <p:sp>
        <p:nvSpPr>
          <p:cNvPr id="4" name="QM_4_BD.67_3#d7ad2c65b?sp=1&amp;vcp=1&amp;pid=d4afb2392&amp;color=0,0,0&amp;vtp=1&amp;bbb=1&amp;hb=1"/>
          <p:cNvSpPr/>
          <p:nvPr/>
        </p:nvSpPr>
        <p:spPr>
          <a:xfrm>
            <a:off x="502920" y="363748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1990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Tongling.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childhood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（fall）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.“The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fragrance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（芳香）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flowers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town.</a:t>
            </a:r>
            <a:endParaRPr lang="en-US" altLang="zh-CN" sz="2400" dirty="0"/>
          </a:p>
        </p:txBody>
      </p:sp>
      <p:sp>
        <p:nvSpPr>
          <p:cNvPr id="5" name="QM_4_AN.68_1#d7ad2c65b.blank?vcp=1&amp;pid=d4afb2392&amp;color=0,0,0&amp;vpa=35&amp;vtp=1&amp;bbb=1"/>
          <p:cNvSpPr/>
          <p:nvPr/>
        </p:nvSpPr>
        <p:spPr>
          <a:xfrm>
            <a:off x="5148739" y="2530045"/>
            <a:ext cx="15010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children's</a:t>
            </a:r>
            <a:endParaRPr lang="en-US" altLang="zh-CN" sz="2400" dirty="0"/>
          </a:p>
        </p:txBody>
      </p:sp>
      <p:sp>
        <p:nvSpPr>
          <p:cNvPr id="6" name="QM_4_AN.69_1#d7ad2c65b.blank?vcp=1&amp;pid=d4afb2392&amp;color=0,0,0&amp;vpa=36&amp;vtp=1&amp;bbb=1"/>
          <p:cNvSpPr/>
          <p:nvPr/>
        </p:nvSpPr>
        <p:spPr>
          <a:xfrm>
            <a:off x="10021728" y="3596845"/>
            <a:ext cx="949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endParaRPr lang="en-US" altLang="zh-CN" sz="2400" dirty="0"/>
          </a:p>
        </p:txBody>
      </p:sp>
      <p:sp>
        <p:nvSpPr>
          <p:cNvPr id="7" name="QM_4_AN.70_1#d7ad2c65b.blank?vcp=1&amp;pid=d4afb2392&amp;color=0,0,0&amp;vpa=37&amp;vtp=1&amp;bbb=1"/>
          <p:cNvSpPr/>
          <p:nvPr/>
        </p:nvSpPr>
        <p:spPr>
          <a:xfrm>
            <a:off x="3318351" y="4727145"/>
            <a:ext cx="625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1_1#d7ad2c65b?sp=1&amp;vcp=1&amp;pid=d4afb2392&amp;color=0,0,0&amp;vtp=1&amp;bt=1&amp;bbb=1&amp;hb=1"/>
          <p:cNvSpPr/>
          <p:nvPr/>
        </p:nvSpPr>
        <p:spPr>
          <a:xfrm>
            <a:off x="502920" y="1515176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gaokao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mind.“I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（they）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dreams.”</a:t>
            </a:r>
            <a:endParaRPr lang="en-US" altLang="zh-CN" sz="2400" dirty="0"/>
          </a:p>
        </p:txBody>
      </p:sp>
      <p:sp>
        <p:nvSpPr>
          <p:cNvPr id="3" name="QM_4_BD.71_2#d7ad2c65b?sp=1&amp;vcp=1&amp;pid=d4afb2392&amp;color=0,0,0&amp;vtp=1&amp;bbb=1&amp;hb=1"/>
          <p:cNvSpPr/>
          <p:nvPr/>
        </p:nvSpPr>
        <p:spPr>
          <a:xfrm>
            <a:off x="502920" y="371697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2011,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（many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Tongling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Village.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Power”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（collect）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50,000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</p:txBody>
      </p:sp>
      <p:sp>
        <p:nvSpPr>
          <p:cNvPr id="4" name="QM_4_AN.72_1#d7ad2c65b.blank?vcp=1&amp;pid=d4afb2392&amp;color=0,0,0&amp;vpa=38&amp;vtp=1&amp;bbb=1"/>
          <p:cNvSpPr/>
          <p:nvPr/>
        </p:nvSpPr>
        <p:spPr>
          <a:xfrm>
            <a:off x="710088" y="1487236"/>
            <a:ext cx="914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5" name="QM_4_AN.73_1#d7ad2c65b.blank?vcp=1&amp;pid=d4afb2392&amp;color=0,0,0&amp;vpa=39&amp;vtp=1&amp;bbb=1"/>
          <p:cNvSpPr/>
          <p:nvPr/>
        </p:nvSpPr>
        <p:spPr>
          <a:xfrm>
            <a:off x="5921851" y="2604836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6" name="QM_4_AN.74_1#d7ad2c65b.blank?vcp=1&amp;pid=d4afb2392&amp;color=0,0,0&amp;vpa=40&amp;vtp=1&amp;bbb=1"/>
          <p:cNvSpPr/>
          <p:nvPr/>
        </p:nvSpPr>
        <p:spPr>
          <a:xfrm>
            <a:off x="9517158" y="3689035"/>
            <a:ext cx="8914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endParaRPr lang="en-US" altLang="zh-CN" sz="2400" dirty="0"/>
          </a:p>
        </p:txBody>
      </p:sp>
      <p:sp>
        <p:nvSpPr>
          <p:cNvPr id="7" name="QM_4_AN.75_1#d7ad2c65b.blank?vcp=1&amp;pid=d4afb2392&amp;color=0,0,0&amp;vpa=41&amp;vtp=1&amp;bbb=1"/>
          <p:cNvSpPr/>
          <p:nvPr/>
        </p:nvSpPr>
        <p:spPr>
          <a:xfrm>
            <a:off x="7256938" y="4806635"/>
            <a:ext cx="14541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collection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6_1#d7ad2c65b?sp=1&amp;vcp=1&amp;pid=d4afb2392&amp;color=0,0,0&amp;mp=1&amp;vtp=1&amp;bt=1&amp;bbb=1&amp;hb=1"/>
          <p:cNvSpPr/>
          <p:nvPr/>
        </p:nvSpPr>
        <p:spPr>
          <a:xfrm>
            <a:off x="502920" y="2341469"/>
            <a:ext cx="11183112" cy="215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Amolan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（set）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libraries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Guizhou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dreams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4_AN.77_1#d7ad2c65b.blank?vcp=1&amp;pid=d4afb2392&amp;color=0,0,0&amp;mp=1&amp;vpa=42&amp;vtp=1&amp;bbb=1"/>
          <p:cNvSpPr/>
          <p:nvPr/>
        </p:nvSpPr>
        <p:spPr>
          <a:xfrm>
            <a:off x="3583464" y="2313529"/>
            <a:ext cx="1171575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endParaRPr lang="en-US" altLang="zh-CN" sz="2400" dirty="0"/>
          </a:p>
        </p:txBody>
      </p:sp>
      <p:sp>
        <p:nvSpPr>
          <p:cNvPr id="4" name="QM_4_AN.78_1#d7ad2c65b.blank?vcp=1&amp;pid=d4afb2392&amp;color=0,0,0&amp;mp=1&amp;vpa=43&amp;vtp=1"/>
          <p:cNvSpPr/>
          <p:nvPr/>
        </p:nvSpPr>
        <p:spPr>
          <a:xfrm>
            <a:off x="4651851" y="2872329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M_4_AN.79_1#d7ad2c65b.blank?vcp=1&amp;pid=d4afb2392&amp;color=0,0,0&amp;mp=1&amp;vpa=44&amp;vtp=1&amp;bbb=1"/>
          <p:cNvSpPr/>
          <p:nvPr/>
        </p:nvSpPr>
        <p:spPr>
          <a:xfrm>
            <a:off x="9080977" y="3418429"/>
            <a:ext cx="1672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by/through</a:t>
            </a:r>
            <a:endParaRPr lang="en-US" altLang="zh-CN" sz="2400" dirty="0"/>
          </a:p>
        </p:txBody>
      </p:sp>
      <p:sp>
        <p:nvSpPr>
          <p:cNvPr id="6" name="QM_4_EX.80_1#d7ad2c65b?vcp=1&amp;pid=d4afb2392&amp;color=0,0,0&amp;vtp=1&amp;bbb=1"/>
          <p:cNvSpPr/>
          <p:nvPr/>
        </p:nvSpPr>
        <p:spPr>
          <a:xfrm>
            <a:off x="502920" y="4536601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本文介绍了一个女孩在山村建立图书馆的事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ae9d2c61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专题一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</a:t>
            </a:r>
            <a:endParaRPr lang="en-US" altLang="zh-CN" sz="6600" dirty="0"/>
          </a:p>
        </p:txBody>
      </p:sp>
      <p:pic>
        <p:nvPicPr>
          <p:cNvPr id="3" name="C_2#1ae9d2c61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ae9d2c61?lid=bef9fd419&amp;cid=bef9fd419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1ae9d2c61?lid=0f021b9b0&amp;cid=0f021b9b0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1ae9d2c61?lid=ee77dcba6&amp;cid=ee77dcba6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ef9fd419?vcp=1&amp;pid=3827da527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名词的数考频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bef9fd419?vcp=1&amp;pid=3827da527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02199" y="996696"/>
            <a:ext cx="530352" cy="192024"/>
          </a:xfrm>
          <a:prstGeom prst="rect">
            <a:avLst/>
          </a:prstGeom>
        </p:spPr>
      </p:pic>
      <p:pic>
        <p:nvPicPr>
          <p:cNvPr id="4" name="C_5#e1f21a0d5?vcp=1&amp;pid=bef9fd419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e1f21a0d5?vcp=1&amp;pid=bef9fd419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可数名词的数</a:t>
            </a:r>
            <a:endParaRPr lang="en-US" altLang="zh-CN" sz="2800" b="1" dirty="0"/>
          </a:p>
        </p:txBody>
      </p:sp>
      <p:sp>
        <p:nvSpPr>
          <p:cNvPr id="6" name="P_6_BD#98beb4f5b?vcp=1&amp;pid=e1f21a0d5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可数名词有单、复数形式。其复数形式分为规则变化和不规则变化两种。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8beb4f5b?sp=1&amp;vcp=1&amp;pid=e1f21a0d5&amp;color=0,0,0&amp;vtp=1&amp;bt=1&amp;bbb=1"/>
          <p:cNvSpPr/>
          <p:nvPr/>
        </p:nvSpPr>
        <p:spPr>
          <a:xfrm>
            <a:off x="502920" y="900000"/>
            <a:ext cx="11183112" cy="4174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1.可数名词规则的复数变化形式</a:t>
            </a:r>
            <a:endParaRPr lang="en-US" altLang="zh-CN" sz="2400" dirty="0"/>
          </a:p>
        </p:txBody>
      </p:sp>
      <p:graphicFrame>
        <p:nvGraphicFramePr>
          <p:cNvPr id="8" name="P_6_BD#98beb4f5b?colgroup=12,10,11&amp;vcp=1&amp;pid=e1f21a0d5&amp;color=0,0,0&amp;vtp=1&amp;bbb=1"/>
          <p:cNvGraphicFramePr>
            <a:graphicFrameLocks noGrp="1"/>
          </p:cNvGraphicFramePr>
          <p:nvPr/>
        </p:nvGraphicFramePr>
        <p:xfrm>
          <a:off x="502920" y="1451688"/>
          <a:ext cx="11155680" cy="4891151"/>
        </p:xfrm>
        <a:graphic>
          <a:graphicData uri="http://schemas.openxmlformats.org/drawingml/2006/table">
            <a:tbl>
              <a:tblPr/>
              <a:tblGrid>
                <a:gridCol w="4041648"/>
                <a:gridCol w="3364992"/>
                <a:gridCol w="37490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一般情况下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book—books书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orange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—oranges橙子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x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ch等结尾的名词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加-es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bus—buses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公共汽车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—boxes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盒子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—watches手表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以辅音字母加y结尾的名词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把y变为i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再加-es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story—stories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故事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country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—countries国家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以元音字母加y结尾的名词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在词尾直接加-s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key—keys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钥匙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—boys男孩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98beb4f5b?colgroup=12,10,11&amp;vcp=1&amp;pid=e1f21a0d5&amp;color=0,0,0&amp;mp=1&amp;vtp=1&amp;bt=1&amp;bbb=1"/>
          <p:cNvGraphicFramePr>
            <a:graphicFrameLocks noGrp="1"/>
          </p:cNvGraphicFramePr>
          <p:nvPr/>
        </p:nvGraphicFramePr>
        <p:xfrm>
          <a:off x="502920" y="1429766"/>
          <a:ext cx="11155680" cy="5038344"/>
        </p:xfrm>
        <a:graphic>
          <a:graphicData uri="http://schemas.openxmlformats.org/drawingml/2006/table">
            <a:tbl>
              <a:tblPr/>
              <a:tblGrid>
                <a:gridCol w="4041648"/>
                <a:gridCol w="3364992"/>
                <a:gridCol w="3749040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情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变化形式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以f/fe结尾的名词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一般改f/fe为v加-es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knife—knives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刀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—leaves叶子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233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有的直接加-s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roof—roofs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屋顶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以辅音字母加o结尾的词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一般情况下加-s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photo—photos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照片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piano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—pianos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钢琴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457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特殊情况加-es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hero—heroes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英雄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potato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—potatoes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土豆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tomato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—tomatoes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西红柿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以元音字母加o结尾的词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直接加-s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radio—radios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收音机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98beb4f5b?colgroup=12,10,11&amp;vcp=1&amp;pid=e1f21a0d5&amp;color=0,0,0&amp;mp=1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8beb4f5b?vcp=1&amp;pid=e1f21a0d5&amp;color=0,0,0&amp;mp=1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67576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98beb4f5b?vcp=1&amp;pid=e1f21a0d5&amp;color=0,0,0&amp;mp=1&amp;vtp=1&amp;bt=1&amp;bbb=1"/>
          <p:cNvSpPr/>
          <p:nvPr/>
        </p:nvSpPr>
        <p:spPr>
          <a:xfrm>
            <a:off x="502920" y="2584325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巧记名词复数变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f/fe为v加-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es的单词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树叶（leaf）半数（half）自己（self）黄,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妻子（wife）拿刀（knife）去杀狼（wolf）,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架（shelf）后小偷（thief）逃命（life）忙。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7727</Words>
  <Application>WPS 演示</Application>
  <PresentationFormat>宽屏</PresentationFormat>
  <Paragraphs>557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Calibri</vt:lpstr>
      <vt:lpstr>等线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3</cp:revision>
  <dcterms:created xsi:type="dcterms:W3CDTF">2024-10-12T12:35:00Z</dcterms:created>
  <dcterms:modified xsi:type="dcterms:W3CDTF">2024-10-14T09:48:30Z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A26AA9E515C444188A74304B85423216_12</vt:lpwstr>
  </property>
  <property fmtid="{D5CDD505-2E9C-101B-9397-08002B2CF9AE}" pid="3" name="KSOProductBuildVer">
    <vt:lpwstr>2052-12.1.0.18276</vt:lpwstr>
  </property>
</Properties>
</file>